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281" r:id="rId4"/>
    <p:sldId id="282" r:id="rId5"/>
    <p:sldId id="295" r:id="rId6"/>
    <p:sldId id="280" r:id="rId7"/>
    <p:sldId id="260" r:id="rId8"/>
    <p:sldId id="287" r:id="rId9"/>
    <p:sldId id="300" r:id="rId10"/>
    <p:sldId id="296" r:id="rId11"/>
    <p:sldId id="283" r:id="rId12"/>
    <p:sldId id="265" r:id="rId13"/>
    <p:sldId id="267" r:id="rId14"/>
    <p:sldId id="266" r:id="rId15"/>
    <p:sldId id="268" r:id="rId16"/>
    <p:sldId id="301" r:id="rId17"/>
    <p:sldId id="269" r:id="rId18"/>
    <p:sldId id="270" r:id="rId19"/>
    <p:sldId id="271" r:id="rId20"/>
    <p:sldId id="272" r:id="rId21"/>
    <p:sldId id="273" r:id="rId22"/>
    <p:sldId id="284" r:id="rId23"/>
    <p:sldId id="264" r:id="rId24"/>
    <p:sldId id="261" r:id="rId25"/>
    <p:sldId id="274" r:id="rId26"/>
    <p:sldId id="275" r:id="rId27"/>
    <p:sldId id="294" r:id="rId28"/>
    <p:sldId id="276" r:id="rId29"/>
    <p:sldId id="277" r:id="rId30"/>
    <p:sldId id="303" r:id="rId31"/>
    <p:sldId id="278" r:id="rId32"/>
    <p:sldId id="279" r:id="rId33"/>
    <p:sldId id="286" r:id="rId34"/>
    <p:sldId id="302" r:id="rId35"/>
    <p:sldId id="285" r:id="rId36"/>
    <p:sldId id="289" r:id="rId37"/>
    <p:sldId id="290" r:id="rId38"/>
    <p:sldId id="292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 capital au 21</a:t>
            </a:r>
            <a:r>
              <a:rPr lang="en-US" b="1" baseline="30000" dirty="0" smtClean="0"/>
              <a:t>e</a:t>
            </a:r>
            <a:r>
              <a:rPr lang="en-US" b="1" dirty="0" smtClean="0"/>
              <a:t> siècle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dirty="0" err="1" smtClean="0"/>
              <a:t>MaxPo</a:t>
            </a:r>
            <a:r>
              <a:rPr lang="en-US" dirty="0" smtClean="0"/>
              <a:t>, Paris,</a:t>
            </a:r>
            <a:r>
              <a:rPr lang="en-US" i="1" dirty="0" smtClean="0"/>
              <a:t> 12 </a:t>
            </a:r>
            <a:r>
              <a:rPr lang="en-US" i="1" dirty="0" err="1" smtClean="0"/>
              <a:t>décembre</a:t>
            </a:r>
            <a:r>
              <a:rPr lang="en-US" i="1" dirty="0" smtClean="0"/>
              <a:t>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65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La concentration du capital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Partout en Europe (R.U., France, Suède…), la concentration du capital était extrêmement élevée aux 18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 et jusqu’à la Première guerre mondiale:</a:t>
            </a:r>
          </a:p>
          <a:p>
            <a:pPr>
              <a:buNone/>
            </a:pPr>
            <a:r>
              <a:rPr lang="fr-FR" sz="2600" dirty="0" smtClean="0"/>
              <a:t>   environ 90% du capital total détenu par les 10% les plus riches </a:t>
            </a:r>
          </a:p>
          <a:p>
            <a:pPr>
              <a:buNone/>
            </a:pPr>
            <a:r>
              <a:rPr lang="fr-FR" sz="2600" dirty="0" smtClean="0"/>
              <a:t>   environ 60% du capital total détenu par les 1% les plus riches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Aujourd’hui la concentration du capital est toujours très forte, mais moins extrême qu’il y a un siècle:</a:t>
            </a:r>
          </a:p>
          <a:p>
            <a:pPr>
              <a:buNone/>
            </a:pPr>
            <a:r>
              <a:rPr lang="fr-FR" sz="2600" dirty="0" smtClean="0"/>
              <a:t>     environ 60-70% pour le top 10%; 20-30% pour le top 1%            </a:t>
            </a:r>
          </a:p>
          <a:p>
            <a:pPr>
              <a:buNone/>
            </a:pPr>
            <a:r>
              <a:rPr lang="fr-FR" sz="2600" dirty="0" smtClean="0"/>
              <a:t>     les 50% les plus pauvres ne possèdent toujours rien (&lt;5%)                                 </a:t>
            </a:r>
          </a:p>
          <a:p>
            <a:pPr>
              <a:buNone/>
            </a:pPr>
            <a:r>
              <a:rPr lang="fr-FR" sz="2600" dirty="0" smtClean="0"/>
              <a:t>     mais les 40% du milieu détiennent maintenant 20-30% du capital national    </a:t>
            </a:r>
          </a:p>
          <a:p>
            <a:pPr>
              <a:buNone/>
            </a:pPr>
            <a:r>
              <a:rPr lang="fr-FR" sz="2600" dirty="0" smtClean="0"/>
              <a:t>      = la montée d’une classe moyenne patrimoniale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Comment cela s’est-il produit, et est-ce irréversible?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8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2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50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Résultat central: aucune tendance à la déconcentration du capital avant les chocs entraînés par les guerres mondiales</a:t>
            </a:r>
          </a:p>
          <a:p>
            <a:r>
              <a:rPr lang="fr-FR" sz="2600" dirty="0" smtClean="0"/>
              <a:t>Q.: en dehors de ces chocs, quels sont les forces qui déterminent le niveau de long terme de concentration du K? </a:t>
            </a:r>
          </a:p>
          <a:p>
            <a:r>
              <a:rPr lang="fr-FR" sz="2600" dirty="0" smtClean="0"/>
              <a:t>R.: Dans n’importe quel modèle dynamique d’accumulation du capital avec des chocs individuels (préférences, démographiques, rendements, salaires…), l’inégalité du capital de long terme est une fonction croissance de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(avec r = rendement net du capital and g = croissance) </a:t>
            </a:r>
          </a:p>
          <a:p>
            <a:r>
              <a:rPr lang="fr-FR" sz="2600" dirty="0" smtClean="0"/>
              <a:t>Avec le ralentissement de la croissance et la compétition fiscale en hausse, r - g pourrait bien continuer de progresser au cours du 21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→ retour aux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</a:t>
            </a:r>
          </a:p>
          <a:p>
            <a:r>
              <a:rPr lang="fr-FR" sz="2600" dirty="0" smtClean="0"/>
              <a:t>Le futur de r dépend également de la technologie (σ&gt;1?) </a:t>
            </a:r>
          </a:p>
          <a:p>
            <a:r>
              <a:rPr lang="fr-FR" sz="2600" dirty="0" smtClean="0"/>
              <a:t>Sous des hypothèses plausibles, la concentration du capital pourrait retrouver ou dépasser ses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voir les classements mondiaux de fortune</a:t>
            </a:r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7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6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2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480720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sz="3700" dirty="0" smtClean="0"/>
              <a:t>Cette conférence se fonde sur </a:t>
            </a:r>
            <a:r>
              <a:rPr lang="fr-FR" sz="3700" b="1" dirty="0" smtClean="0"/>
              <a:t>Le capital au 21</a:t>
            </a:r>
            <a:r>
              <a:rPr lang="fr-FR" sz="3700" b="1" baseline="30000" dirty="0" smtClean="0"/>
              <a:t>e</a:t>
            </a:r>
            <a:r>
              <a:rPr lang="fr-FR" sz="3700" b="1" dirty="0" smtClean="0"/>
              <a:t> siècle</a:t>
            </a:r>
            <a:r>
              <a:rPr lang="fr-FR" sz="3700" dirty="0" smtClean="0"/>
              <a:t> (Seuil, sept.2013)</a:t>
            </a:r>
          </a:p>
          <a:p>
            <a:r>
              <a:rPr lang="fr-FR" sz="3700" dirty="0" smtClean="0"/>
              <a:t>Dans ce livre , j’étudie l’évolution historique de la répartition des revenus et des patrimoines depuis le 18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 dans plus de 20 pays;   je m’appuie sur des données rassemblées au cours des 15 dernières années avec Atkinson, </a:t>
            </a:r>
            <a:r>
              <a:rPr lang="fr-FR" sz="3700" dirty="0" err="1" smtClean="0"/>
              <a:t>Saez</a:t>
            </a:r>
            <a:r>
              <a:rPr lang="fr-FR" sz="3700" dirty="0" smtClean="0"/>
              <a:t>, Postel-Vinay, </a:t>
            </a:r>
            <a:r>
              <a:rPr lang="fr-FR" sz="3700" dirty="0" err="1" smtClean="0"/>
              <a:t>Rosenthal</a:t>
            </a:r>
            <a:r>
              <a:rPr lang="fr-FR" sz="3700" dirty="0" smtClean="0"/>
              <a:t>, </a:t>
            </a:r>
            <a:r>
              <a:rPr lang="fr-FR" sz="3700" dirty="0" err="1" smtClean="0"/>
              <a:t>Alvaredo</a:t>
            </a:r>
            <a:r>
              <a:rPr lang="fr-FR" sz="3700" dirty="0" smtClean="0"/>
              <a:t>, </a:t>
            </a:r>
            <a:r>
              <a:rPr lang="fr-FR" sz="3700" dirty="0" err="1" smtClean="0"/>
              <a:t>Zucman</a:t>
            </a:r>
            <a:r>
              <a:rPr lang="fr-FR" sz="3700" dirty="0" smtClean="0"/>
              <a:t>, et plus de 30 chercheurs. </a:t>
            </a:r>
          </a:p>
          <a:p>
            <a:endParaRPr lang="fr-FR" sz="3700" dirty="0" smtClean="0"/>
          </a:p>
          <a:p>
            <a:r>
              <a:rPr lang="fr-FR" sz="3700" dirty="0" smtClean="0"/>
              <a:t>«  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 » comprend 4 parties:</a:t>
            </a:r>
          </a:p>
          <a:p>
            <a:pPr>
              <a:buNone/>
            </a:pPr>
            <a:r>
              <a:rPr lang="fr-FR" sz="3700" dirty="0" smtClean="0"/>
              <a:t>Partie 1. Revenu et capital</a:t>
            </a:r>
          </a:p>
          <a:p>
            <a:pPr>
              <a:buNone/>
            </a:pPr>
            <a:r>
              <a:rPr lang="fr-FR" sz="3700" dirty="0" smtClean="0"/>
              <a:t>Partie 2. La dynamique du rapport capital/revenu</a:t>
            </a:r>
          </a:p>
          <a:p>
            <a:pPr>
              <a:buNone/>
            </a:pPr>
            <a:r>
              <a:rPr lang="fr-FR" sz="3700" dirty="0" smtClean="0"/>
              <a:t>Partie 3. La structure des inégalités</a:t>
            </a:r>
          </a:p>
          <a:p>
            <a:pPr>
              <a:buNone/>
            </a:pPr>
            <a:r>
              <a:rPr lang="fr-FR" sz="3700" dirty="0" smtClean="0"/>
              <a:t>Partie 4. Réguler 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</a:t>
            </a:r>
          </a:p>
          <a:p>
            <a:pPr>
              <a:buNone/>
            </a:pPr>
            <a:endParaRPr lang="fr-FR" sz="3700" dirty="0" smtClean="0"/>
          </a:p>
          <a:p>
            <a:r>
              <a:rPr lang="fr-FR" sz="3700" dirty="0" smtClean="0"/>
              <a:t>Dans cette conférence, je présente quelques uns des principaux résultats issus des parties 2 et 3, en me focalisant sur la question des métamorphoses du capital sur longue période</a:t>
            </a:r>
          </a:p>
          <a:p>
            <a:pPr>
              <a:buNone/>
            </a:pPr>
            <a:r>
              <a:rPr lang="fr-FR" sz="3700" dirty="0" smtClean="0"/>
              <a:t> (tous les graphiques du livre sont disponibles en ligne: voir </a:t>
            </a:r>
            <a:r>
              <a:rPr lang="fr-FR" sz="3700" dirty="0" smtClean="0">
                <a:hlinkClick r:id="rId2"/>
              </a:rPr>
              <a:t>http://piketty.pse.ens.fr/capital21c</a:t>
            </a:r>
            <a:r>
              <a:rPr lang="fr-FR" sz="3700" dirty="0" smtClean="0"/>
              <a:t> ) (</a:t>
            </a:r>
            <a:r>
              <a:rPr lang="fr-FR" sz="3700" dirty="0" err="1" smtClean="0"/>
              <a:t>english</a:t>
            </a:r>
            <a:r>
              <a:rPr lang="fr-FR" sz="3700" dirty="0" smtClean="0"/>
              <a:t> version: HUP </a:t>
            </a:r>
            <a:r>
              <a:rPr lang="fr-FR" sz="3700" dirty="0" err="1" smtClean="0"/>
              <a:t>march</a:t>
            </a:r>
            <a:r>
              <a:rPr lang="fr-FR" sz="3700" dirty="0" smtClean="0"/>
              <a:t> 2014) </a:t>
            </a:r>
          </a:p>
          <a:p>
            <a:pPr>
              <a:buNone/>
            </a:pPr>
            <a:endParaRPr lang="fr-FR" sz="3700" dirty="0" smtClean="0"/>
          </a:p>
          <a:p>
            <a:pPr>
              <a:buNone/>
            </a:pPr>
            <a:endParaRPr lang="fr-FR" sz="3700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4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7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L’inégalité en Amérique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Autofit/>
          </a:bodyPr>
          <a:lstStyle/>
          <a:p>
            <a:r>
              <a:rPr lang="fr-FR" sz="2600" dirty="0" smtClean="0"/>
              <a:t>L’inégalité en Amérique = pas la même structure qu’en Europe; modèle plus égalitaire par certains aspects, et plus inégalitaire par d’autres aspects</a:t>
            </a:r>
          </a:p>
          <a:p>
            <a:r>
              <a:rPr lang="fr-FR" sz="2600" dirty="0" smtClean="0"/>
              <a:t>Le Nouveau monde au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« 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 » (le capital accumulé dans le passé compte beaucoup moins qu’en Europe; la croissance démographique perpétuelle réduit le niveau de la richesse héritée et de la concentration du capital) …. et en même la terre de l’esclavage</a:t>
            </a:r>
          </a:p>
          <a:p>
            <a:r>
              <a:rPr lang="fr-FR" sz="2600" dirty="0" smtClean="0"/>
              <a:t>Les Etats du Nord étaient dans une large mesure plus égalitaires que l’Europe; mais les Etats du Sud étaient plus violemment inégalitaires</a:t>
            </a:r>
          </a:p>
          <a:p>
            <a:r>
              <a:rPr lang="fr-FR" sz="2600" dirty="0" smtClean="0"/>
              <a:t>Toujours la même ambiguïté aujourd’hui: par certains côtés, le modèle américain est plus méritocratique; par d’autres, il est plus violemment inégalitaire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5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7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9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72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7920880" cy="5472608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répartition US des revenus est devenue plus inégalitaire qu’en Europe au cours du 20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siècle;            elle est actuellement aussi inégalitaire que dans l’Europe de la Belle Epoque</a:t>
            </a:r>
          </a:p>
          <a:p>
            <a:endParaRPr lang="fr-FR" sz="2600" dirty="0" smtClean="0"/>
          </a:p>
          <a:p>
            <a:r>
              <a:rPr lang="fr-FR" sz="2600" dirty="0" smtClean="0"/>
              <a:t> Mais la structure de l’inégalité est différente:           </a:t>
            </a:r>
            <a:r>
              <a:rPr lang="fr-FR" sz="2600" smtClean="0"/>
              <a:t>USA </a:t>
            </a:r>
            <a:r>
              <a:rPr lang="fr-FR" sz="2600" smtClean="0"/>
              <a:t>20</a:t>
            </a:r>
            <a:r>
              <a:rPr lang="fr-FR" sz="2600" smtClean="0"/>
              <a:t>13 </a:t>
            </a:r>
            <a:r>
              <a:rPr lang="fr-FR" sz="2600" dirty="0" smtClean="0"/>
              <a:t>= inégalité du capital moins extrême que Europe 1913, mais inégalité beaucoup plus forte des revenus du travail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4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6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Le retour du capital </a:t>
            </a:r>
            <a:r>
              <a:rPr lang="fr-FR" dirty="0" smtClean="0"/>
              <a:t>dans le Vieux monde (Europe, Japon). Les ratios capital/revenu semblent retourner vers de très hauts niveaux dans les pays de croissance faible. Intuition: dans une société de croissance lente, les patrimoines issus du passé prennent naturellement une grande importance.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La concentration du capital </a:t>
            </a:r>
            <a:r>
              <a:rPr lang="fr-FR" dirty="0" smtClean="0"/>
              <a:t>: si r – g est élevé au 21</a:t>
            </a:r>
            <a:r>
              <a:rPr lang="fr-FR" baseline="30000" dirty="0" smtClean="0"/>
              <a:t>e</a:t>
            </a:r>
            <a:r>
              <a:rPr lang="fr-FR" dirty="0" smtClean="0"/>
              <a:t> siècle (r = taux de rendement (net d’impôt) du capital ; g = taux de croissance), alors l’inégalité patrimoniale peut retrouver ou dépasser ses niveaux records du 19</a:t>
            </a:r>
            <a:r>
              <a:rPr lang="fr-FR" baseline="30000" dirty="0" smtClean="0"/>
              <a:t>e</a:t>
            </a:r>
            <a:r>
              <a:rPr lang="fr-FR" dirty="0" smtClean="0"/>
              <a:t> siècle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L’inégalité en Amérique</a:t>
            </a:r>
            <a:r>
              <a:rPr lang="fr-FR" dirty="0" smtClean="0"/>
              <a:t>: le Nouveau monde est-il en train d’inventer un modèle inégalitaire d’avantage fondé sur l’envol des très hauts revenus du travail que sur l’inégalité patrimoniale? Ou bien va-t-on combiner les deux modèles?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plus forte inégalité des revenus du travail aux USA traduit une plus forte concentration des moyens éducatifs, mais aussi et surtout un envol des très hautes rémunérations</a:t>
            </a:r>
          </a:p>
          <a:p>
            <a:r>
              <a:rPr lang="fr-FR" sz="2600" dirty="0" smtClean="0"/>
              <a:t>Pour certains, l’envol des revenus des super-cadres permet l’enrichissement sans l’héritage ( </a:t>
            </a:r>
            <a:r>
              <a:rPr lang="fr-FR" sz="2600" dirty="0" smtClean="0">
                <a:latin typeface="Arial"/>
                <a:cs typeface="Arial"/>
              </a:rPr>
              <a:t>≈ </a:t>
            </a:r>
            <a:r>
              <a:rPr lang="fr-FR" sz="2600" dirty="0" smtClean="0">
                <a:cs typeface="Arial"/>
              </a:rPr>
              <a:t>ce que souhaitait </a:t>
            </a:r>
            <a:r>
              <a:rPr lang="fr-FR" sz="2600" dirty="0" smtClean="0"/>
              <a:t>Napoléon pour ses préfets)</a:t>
            </a:r>
          </a:p>
          <a:p>
            <a:r>
              <a:rPr lang="fr-FR" sz="2600" dirty="0" smtClean="0"/>
              <a:t>Pb = ce supposé modèle hyper-méritocratique peut être le pire des mondes pour tous ceux qui ne sont ni super-cadres ni super-héritiers: ils sont pauvres, et en plus ils sont décrits comme peu méritants et improductifs (au moins, personne ne cherchait à décrire l’inégalité  patrimoniale de l’Ancien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ou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comme juste)</a:t>
            </a:r>
          </a:p>
          <a:p>
            <a:r>
              <a:rPr lang="fr-FR" sz="2600" dirty="0" smtClean="0"/>
              <a:t>Or il n’est pas as sûr que le mérite ou la productivité aient joué un tel rôle: la hausse du pouvoir de négociation des cadres dirigeants et la baisse des taux supérieurs d’imposition semblent avoir joué un rôle beaucoup plus important 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8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rmAutofit fontScale="92500" lnSpcReduction="20000"/>
          </a:bodyPr>
          <a:lstStyle/>
          <a:p>
            <a:r>
              <a:rPr lang="fr-FR" sz="2600" b="1" dirty="0" smtClean="0"/>
              <a:t>L’histoire de la répartition des richesses est toujours une histoire profondément politique, chaotique et imprévisible; elle met en jeu les représentations collectives, les identités nationales et de spectaculaires retournements; personne ne peut prévoir les chocs de l’avenir</a:t>
            </a:r>
          </a:p>
          <a:p>
            <a:r>
              <a:rPr lang="fr-FR" sz="2600" dirty="0" smtClean="0"/>
              <a:t>Marx: avec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révolutions, guerres</a:t>
            </a:r>
          </a:p>
          <a:p>
            <a:r>
              <a:rPr lang="fr-FR" sz="2600" dirty="0" smtClean="0">
                <a:latin typeface="Calibri"/>
              </a:rPr>
              <a:t>Mes conclusions sont moins apocalyptiques: avec g&gt;0 mais faible, au moins on a un état stationnaire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Mais cet état stationnaire peut être sombre: il peut mettre en jeu un rapport capital/revenu </a:t>
            </a:r>
            <a:r>
              <a:rPr lang="el-GR" sz="2600" dirty="0" smtClean="0"/>
              <a:t>β</a:t>
            </a:r>
            <a:r>
              <a:rPr lang="fr-FR" sz="2600" dirty="0" smtClean="0"/>
              <a:t> et une part du capital </a:t>
            </a:r>
            <a:r>
              <a:rPr lang="el-GR" sz="2600" dirty="0" smtClean="0"/>
              <a:t>α</a:t>
            </a:r>
            <a:r>
              <a:rPr lang="fr-FR" sz="2600" dirty="0" smtClean="0"/>
              <a:t> très élevés, ainsi qu’une concentration extrême du capital du fait d’un  r-g élevé   </a:t>
            </a:r>
          </a:p>
          <a:p>
            <a:r>
              <a:rPr lang="fr-FR" sz="2600" dirty="0" smtClean="0"/>
              <a:t>Cela n’a rien à voir avec une imperfection du marché, au contraire: plus le marché du capital est « parfait », plus r-g est élevé</a:t>
            </a:r>
          </a:p>
          <a:p>
            <a:r>
              <a:rPr lang="fr-FR" sz="2600" dirty="0" smtClean="0"/>
              <a:t>La solution idéale: impôt progressif sur le capital au niveau mondial, sur la base d’échange automatique d’informations bancaires</a:t>
            </a:r>
          </a:p>
          <a:p>
            <a:r>
              <a:rPr lang="fr-FR" sz="2600" dirty="0" smtClean="0"/>
              <a:t>Les autres solutions incluent des contrôles de capitaux plus ou moins autoritaires (Chine, Russie..), la croissance démographique perpétuelle (USA), et de multiples autre combinaisons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88640"/>
          <a:ext cx="8928992" cy="6552727"/>
        </p:xfrm>
        <a:graphic>
          <a:graphicData uri="http://schemas.openxmlformats.org/presentationml/2006/ole">
            <p:oleObj spid="_x0000_s757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Slides</a:t>
            </a:r>
            <a:r>
              <a:rPr lang="fr-FR" dirty="0" smtClean="0"/>
              <a:t> supplémentaires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97393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741367"/>
        </p:xfrm>
        <a:graphic>
          <a:graphicData uri="http://schemas.openxmlformats.org/presentationml/2006/ole">
            <p:oleObj spid="_x0000_s604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614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34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Le retour du capital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Dans les manuels d’économie, le ratio patrimoine-revenu ou capital-production </a:t>
            </a:r>
            <a:r>
              <a:rPr lang="el-GR" sz="2600" dirty="0" smtClean="0"/>
              <a:t>β</a:t>
            </a:r>
            <a:r>
              <a:rPr lang="fr-FR" sz="2600" dirty="0" smtClean="0"/>
              <a:t>=K/Y est supposé constant.                          Mais cette supposée régularité ne repose en fait sur aucune donnée historique solide.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En réalité, on constate en Europe et au Japon une forte hausse du ratio </a:t>
            </a:r>
            <a:r>
              <a:rPr lang="el-GR" sz="2600" dirty="0" smtClean="0"/>
              <a:t>β</a:t>
            </a:r>
            <a:r>
              <a:rPr lang="fr-FR" sz="2600" dirty="0" smtClean="0"/>
              <a:t>=K/Y au cours des dernières décennies: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en 1950-1960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en 2000-2010 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400" dirty="0" smtClean="0"/>
              <a:t>(le patrimoine représentait en moyenne 2-3 années de revenus vers 1950-1960; il représente 5-6 années de revenus en 2000-2010) </a:t>
            </a:r>
          </a:p>
          <a:p>
            <a:pPr>
              <a:buNone/>
            </a:pPr>
            <a:r>
              <a:rPr lang="fr-FR" sz="2400" dirty="0" smtClean="0"/>
              <a:t>  (avec </a:t>
            </a:r>
            <a:r>
              <a:rPr lang="el-GR" sz="2400" dirty="0" smtClean="0"/>
              <a:t>β</a:t>
            </a:r>
            <a:r>
              <a:rPr lang="fr-FR" sz="2400" dirty="0" smtClean="0">
                <a:cs typeface="Arial"/>
              </a:rPr>
              <a:t>≈</a:t>
            </a:r>
            <a:r>
              <a:rPr lang="fr-FR" sz="2400" dirty="0" smtClean="0"/>
              <a:t>600%, si Y</a:t>
            </a:r>
            <a:r>
              <a:rPr lang="fr-FR" sz="2400" dirty="0" smtClean="0">
                <a:cs typeface="Arial"/>
              </a:rPr>
              <a:t>≈30 000€ par habitant, alors K≈180 000€ p.hab.)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fr-FR" sz="2600" b="1" dirty="0" smtClean="0"/>
              <a:t>Allons nous vers les </a:t>
            </a:r>
            <a:r>
              <a:rPr lang="el-GR" sz="2600" b="1" dirty="0" smtClean="0"/>
              <a:t>β</a:t>
            </a:r>
            <a:r>
              <a:rPr lang="fr-FR" sz="2600" b="1" dirty="0" smtClean="0"/>
              <a:t>=600-700% observés dans les sociétés patrimoniales du 18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-19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 siècles? Ou plus encore?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55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8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336704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La façon la plus simple de réfléchir à ces questions est la suivante: dans le long terme,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</a:t>
            </a:r>
            <a:r>
              <a:rPr lang="fr-FR" sz="2800" b="1" dirty="0" smtClean="0">
                <a:sym typeface="Wingdings"/>
              </a:rPr>
              <a:t>↑ si g ↓</a:t>
            </a:r>
            <a:r>
              <a:rPr lang="fr-FR" sz="2800" b="1" dirty="0" smtClean="0"/>
              <a:t> </a:t>
            </a:r>
          </a:p>
          <a:p>
            <a:pPr>
              <a:buNone/>
            </a:pPr>
            <a:r>
              <a:rPr lang="fr-FR" sz="2800" dirty="0" smtClean="0"/>
              <a:t>avec s = taux d’épargne (net de la dépréciation du capital)</a:t>
            </a:r>
          </a:p>
          <a:p>
            <a:pPr>
              <a:buNone/>
            </a:pPr>
            <a:r>
              <a:rPr lang="fr-FR" sz="2800" dirty="0" smtClean="0"/>
              <a:t> g = taux de croissance de l’économie (population + productivité)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Si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mais si s=10% et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= </a:t>
            </a:r>
            <a:r>
              <a:rPr lang="fr-FR" sz="2800" b="1" dirty="0" smtClean="0">
                <a:cs typeface="Arial"/>
              </a:rPr>
              <a:t>dans une société de croissance lente, les patrimoines accumulés dans le passé prennent naturellement une grande importance</a:t>
            </a:r>
          </a:p>
          <a:p>
            <a:pPr>
              <a:buNone/>
            </a:pPr>
            <a:endParaRPr lang="fr-FR" sz="2800" b="1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le capital est de retour car la croissance lente est de retour</a:t>
            </a:r>
            <a:r>
              <a:rPr lang="fr-FR" sz="2800" dirty="0" smtClean="0">
                <a:cs typeface="Arial"/>
              </a:rPr>
              <a:t> (notamment du fait que croissance de la population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</a:t>
            </a:r>
            <a:r>
              <a:rPr lang="fr-FR" sz="2800" b="1" dirty="0" smtClean="0"/>
              <a:t>= </a:t>
            </a:r>
            <a:r>
              <a:rPr lang="fr-FR" sz="2800" dirty="0" smtClean="0"/>
              <a:t>loi de long terme = pure égalité comptable stock-flux, valide quels que soient les motifs d’épargne</a:t>
            </a:r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4807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La hausse du ratio capital-revenu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conduit-elle également à une hausse de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dans le revenu national? </a:t>
            </a:r>
          </a:p>
          <a:p>
            <a:r>
              <a:rPr lang="fr-FR" sz="2800" dirty="0" smtClean="0"/>
              <a:t>Techniquement, tout dépend de l’élasticité de substitution entre capital K et travail L  dans la fonction de production Y=F(K,L):     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alors le rendement du capital r</a:t>
            </a:r>
            <a:r>
              <a:rPr lang="fr-FR" sz="2800" dirty="0" smtClean="0">
                <a:latin typeface="Calibri"/>
                <a:cs typeface="Arial"/>
              </a:rPr>
              <a:t>↓</a:t>
            </a:r>
            <a:r>
              <a:rPr lang="fr-FR" sz="2800" dirty="0" smtClean="0">
                <a:cs typeface="Arial"/>
              </a:rPr>
              <a:t> moins fortement  que le volume de capital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si bien que le produit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dirty="0" smtClean="0">
                <a:cs typeface="Arial"/>
              </a:rPr>
              <a:t>E</a:t>
            </a:r>
            <a:r>
              <a:rPr lang="fr-FR" sz="2800" dirty="0" smtClean="0"/>
              <a:t>xactement ce qui s’est produit depuis les années 1970-80</a:t>
            </a:r>
          </a:p>
          <a:p>
            <a:r>
              <a:rPr lang="fr-FR" sz="2800" dirty="0" smtClean="0"/>
              <a:t>Avec une forte progression de </a:t>
            </a:r>
            <a:r>
              <a:rPr lang="el-GR" sz="2800" dirty="0" smtClean="0"/>
              <a:t>β</a:t>
            </a:r>
            <a:r>
              <a:rPr lang="fr-FR" sz="2800" dirty="0" smtClean="0"/>
              <a:t>, on peut obtenir une forte hausse de </a:t>
            </a:r>
            <a:r>
              <a:rPr lang="el-GR" sz="2800" dirty="0" smtClean="0"/>
              <a:t>α</a:t>
            </a:r>
            <a:r>
              <a:rPr lang="fr-FR" sz="2800" dirty="0" smtClean="0"/>
              <a:t> avec une fonction de production F(K,L) à peine plus substituable que Cobb-Douglas (par exemple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et non 1)</a:t>
            </a:r>
            <a:endParaRPr lang="fr-FR" sz="2800" dirty="0" smtClean="0"/>
          </a:p>
          <a:p>
            <a:r>
              <a:rPr lang="fr-FR" sz="2800" dirty="0" smtClean="0"/>
              <a:t>Or il est naturel de s’attendre à ce que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↑au cours de l’histoire, du fait des usages de plus en plus diversifiés pour le capital;    </a:t>
            </a:r>
            <a:r>
              <a:rPr lang="fr-FR" sz="2800" b="1" dirty="0" smtClean="0">
                <a:cs typeface="Arial"/>
              </a:rPr>
              <a:t>cas extrême: économie totalement robotisée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=infini)</a:t>
            </a:r>
          </a:p>
          <a:p>
            <a:r>
              <a:rPr lang="fr-FR" sz="2800" dirty="0" smtClean="0">
                <a:cs typeface="Arial"/>
              </a:rPr>
              <a:t>Cas moins extrême: il existe de nombreux usages possibles pour le capital (des machines remplacent les caissières, des drones remplacent les livreurs d’Amazon), si bien que la part du capital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 ↑ continument; il n’existe aucun mécanisme correctif naturel</a:t>
            </a:r>
          </a:p>
          <a:p>
            <a:r>
              <a:rPr lang="fr-FR" sz="2800" dirty="0" smtClean="0">
                <a:cs typeface="Arial"/>
              </a:rPr>
              <a:t>La hausse de </a:t>
            </a:r>
            <a:r>
              <a:rPr lang="el-GR" sz="2800" dirty="0" smtClean="0"/>
              <a:t>β</a:t>
            </a:r>
            <a:r>
              <a:rPr lang="fr-FR" sz="2800" dirty="0" smtClean="0"/>
              <a:t> et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peut être une bonne chose, à condition de répondre à la question suivante: </a:t>
            </a:r>
            <a:r>
              <a:rPr lang="fr-FR" sz="2800" b="1" dirty="0" smtClean="0">
                <a:cs typeface="Arial"/>
              </a:rPr>
              <a:t>qui possède les robots?</a:t>
            </a:r>
            <a:endParaRPr lang="fr-FR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1424</Words>
  <Application>Microsoft Office PowerPoint</Application>
  <PresentationFormat>Affichage à l'écran (4:3)</PresentationFormat>
  <Paragraphs>90</Paragraphs>
  <Slides>38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Thème Office</vt:lpstr>
      <vt:lpstr>Acrobat Document</vt:lpstr>
      <vt:lpstr>   Le capital au 21e siècle </vt:lpstr>
      <vt:lpstr>Diapositive 2</vt:lpstr>
      <vt:lpstr>Plan de la présentation</vt:lpstr>
      <vt:lpstr>1. Le retour du capital</vt:lpstr>
      <vt:lpstr>Diapositive 5</vt:lpstr>
      <vt:lpstr>Diapositive 6</vt:lpstr>
      <vt:lpstr>Diapositive 7</vt:lpstr>
      <vt:lpstr>Diapositive 8</vt:lpstr>
      <vt:lpstr>Diapositive 9</vt:lpstr>
      <vt:lpstr>Diapositive 10</vt:lpstr>
      <vt:lpstr>2. La concentration du capital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3. L’inégalité en Amérique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Conclusions</vt:lpstr>
      <vt:lpstr>Diapositive 34</vt:lpstr>
      <vt:lpstr>Diapositive 35</vt:lpstr>
      <vt:lpstr>Diapositive 36</vt:lpstr>
      <vt:lpstr>Diapositive 37</vt:lpstr>
      <vt:lpstr>Diapositive 38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196</cp:revision>
  <dcterms:created xsi:type="dcterms:W3CDTF">2013-09-25T21:11:06Z</dcterms:created>
  <dcterms:modified xsi:type="dcterms:W3CDTF">2013-12-20T09:19:54Z</dcterms:modified>
</cp:coreProperties>
</file>